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notesMasterIdLst>
    <p:notesMasterId r:id="rId34"/>
  </p:notesMasterIdLst>
  <p:sldSz cx="12192000" cy="6858000"/>
  <p:notesSz cx="6858000" cy="12192000"/>
  <p:embeddedFontLst>
    <p:embeddedFont>
      <p:font typeface="MiSans" charset="-122" pitchFamily="34"/>
      <p:regular r:id="rId39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37" Type="http://schemas.openxmlformats.org/officeDocument/2006/relationships/theme" Target="theme/theme1.xml"/><Relationship Id="rId38" Type="http://schemas.openxmlformats.org/officeDocument/2006/relationships/tableStyles" Target="tableStyles.xml"/><Relationship Id="rId39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image" Target="../media/image-1-5.png"/><Relationship Id="rId6" Type="http://schemas.openxmlformats.org/officeDocument/2006/relationships/image" Target="../media/image-1-6.png"/><Relationship Id="rId7" Type="http://schemas.openxmlformats.org/officeDocument/2006/relationships/image" Target="../media/image-1-7.png"/><Relationship Id="rId8" Type="http://schemas.openxmlformats.org/officeDocument/2006/relationships/image" Target="../media/image-1-8.png"/><Relationship Id="rId9" Type="http://schemas.openxmlformats.org/officeDocument/2006/relationships/image" Target="../media/image-1-9.png"/><Relationship Id="rId10" Type="http://schemas.openxmlformats.org/officeDocument/2006/relationships/image" Target="../media/image-1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jpg"/><Relationship Id="rId2" Type="http://schemas.openxmlformats.org/officeDocument/2006/relationships/image" Target="../media/image-1-3.png"/><Relationship Id="rId3" Type="http://schemas.openxmlformats.org/officeDocument/2006/relationships/image" Target="../media/image-2-5.png"/><Relationship Id="rId4" Type="http://schemas.openxmlformats.org/officeDocument/2006/relationships/image" Target="../media/image-10-4.png"/><Relationship Id="rId5" Type="http://schemas.openxmlformats.org/officeDocument/2006/relationships/image" Target="../media/image-10-5.png"/><Relationship Id="rId6" Type="http://schemas.openxmlformats.org/officeDocument/2006/relationships/image" Target="../media/image-10-6.png"/><Relationship Id="rId7" Type="http://schemas.openxmlformats.org/officeDocument/2006/relationships/image" Target="../media/image-10-7.svg"/><Relationship Id="rId8" Type="http://schemas.openxmlformats.org/officeDocument/2006/relationships/image" Target="../media/image-10-4.png"/><Relationship Id="rId9" Type="http://schemas.openxmlformats.org/officeDocument/2006/relationships/image" Target="../media/image-10-4.png"/><Relationship Id="rId10" Type="http://schemas.openxmlformats.org/officeDocument/2006/relationships/image" Target="../media/image-10-5.png"/><Relationship Id="rId11" Type="http://schemas.openxmlformats.org/officeDocument/2006/relationships/image" Target="../media/image-10-11.png"/><Relationship Id="rId12" Type="http://schemas.openxmlformats.org/officeDocument/2006/relationships/image" Target="../media/image-10-5.png"/><Relationship Id="rId13" Type="http://schemas.openxmlformats.org/officeDocument/2006/relationships/image" Target="../media/image-10-13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-8.png"/><Relationship Id="rId4" Type="http://schemas.openxmlformats.org/officeDocument/2006/relationships/image" Target="../media/image-1-3.png"/><Relationship Id="rId5" Type="http://schemas.openxmlformats.org/officeDocument/2006/relationships/image" Target="../media/image-1-6.png"/><Relationship Id="rId6" Type="http://schemas.openxmlformats.org/officeDocument/2006/relationships/image" Target="../media/image-2-22.png"/><Relationship Id="rId7" Type="http://schemas.openxmlformats.org/officeDocument/2006/relationships/image" Target="../media/image-1-9.png"/><Relationship Id="rId8" Type="http://schemas.openxmlformats.org/officeDocument/2006/relationships/image" Target="../media/image-1-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1.png"/><Relationship Id="rId3" Type="http://schemas.openxmlformats.org/officeDocument/2006/relationships/image" Target="../media/image-12-3.png"/><Relationship Id="rId4" Type="http://schemas.openxmlformats.org/officeDocument/2006/relationships/image" Target="../media/image-12-3.png"/><Relationship Id="rId5" Type="http://schemas.openxmlformats.org/officeDocument/2006/relationships/image" Target="../media/image-12-5.png"/><Relationship Id="rId6" Type="http://schemas.openxmlformats.org/officeDocument/2006/relationships/image" Target="../media/image-12-5.png"/><Relationship Id="rId7" Type="http://schemas.openxmlformats.org/officeDocument/2006/relationships/image" Target="../media/image-12-5.png"/><Relationship Id="rId8" Type="http://schemas.openxmlformats.org/officeDocument/2006/relationships/image" Target="../media/image-12-5.png"/><Relationship Id="rId9" Type="http://schemas.openxmlformats.org/officeDocument/2006/relationships/image" Target="../media/image-2-22.png"/><Relationship Id="rId10" Type="http://schemas.openxmlformats.org/officeDocument/2006/relationships/image" Target="../media/image-1-3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1.png"/><Relationship Id="rId3" Type="http://schemas.openxmlformats.org/officeDocument/2006/relationships/image" Target="../media/image-13-1.png"/><Relationship Id="rId4" Type="http://schemas.openxmlformats.org/officeDocument/2006/relationships/image" Target="../media/image-13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1.png"/><Relationship Id="rId3" Type="http://schemas.openxmlformats.org/officeDocument/2006/relationships/image" Target="../media/image-14-1.png"/><Relationship Id="rId4" Type="http://schemas.openxmlformats.org/officeDocument/2006/relationships/image" Target="../media/image-14-1.png"/><Relationship Id="rId5" Type="http://schemas.openxmlformats.org/officeDocument/2006/relationships/image" Target="../media/image-14-5.png"/><Relationship Id="rId6" Type="http://schemas.openxmlformats.org/officeDocument/2006/relationships/image" Target="../media/image-14-5.png"/><Relationship Id="rId7" Type="http://schemas.openxmlformats.org/officeDocument/2006/relationships/image" Target="../media/image-14-5.png"/><Relationship Id="rId8" Type="http://schemas.openxmlformats.org/officeDocument/2006/relationships/image" Target="../media/image-14-5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1.png"/><Relationship Id="rId3" Type="http://schemas.openxmlformats.org/officeDocument/2006/relationships/image" Target="../media/image-15-1.png"/><Relationship Id="rId4" Type="http://schemas.openxmlformats.org/officeDocument/2006/relationships/image" Target="../media/image-15-4.png"/><Relationship Id="rId5" Type="http://schemas.openxmlformats.org/officeDocument/2006/relationships/image" Target="../media/image-10-5.png"/><Relationship Id="rId6" Type="http://schemas.openxmlformats.org/officeDocument/2006/relationships/image" Target="../media/image-10-5.png"/><Relationship Id="rId7" Type="http://schemas.openxmlformats.org/officeDocument/2006/relationships/image" Target="../media/image-10-5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1.png"/><Relationship Id="rId3" Type="http://schemas.openxmlformats.org/officeDocument/2006/relationships/image" Target="../media/image-17-1.png"/><Relationship Id="rId4" Type="http://schemas.openxmlformats.org/officeDocument/2006/relationships/image" Target="../media/image-17-4.png"/><Relationship Id="rId5" Type="http://schemas.openxmlformats.org/officeDocument/2006/relationships/image" Target="../media/image-17-4.png"/><Relationship Id="rId6" Type="http://schemas.openxmlformats.org/officeDocument/2006/relationships/image" Target="../media/image-17-4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3.png"/><Relationship Id="rId11" Type="http://schemas.openxmlformats.org/officeDocument/2006/relationships/image" Target="../media/image-1-9.png"/><Relationship Id="rId12" Type="http://schemas.openxmlformats.org/officeDocument/2006/relationships/image" Target="../media/image-1-6.png"/><Relationship Id="rId13" Type="http://schemas.openxmlformats.org/officeDocument/2006/relationships/image" Target="../media/image-1-6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1.png"/><Relationship Id="rId3" Type="http://schemas.openxmlformats.org/officeDocument/2006/relationships/image" Target="../media/image-10-5.png"/><Relationship Id="rId4" Type="http://schemas.openxmlformats.org/officeDocument/2006/relationships/image" Target="../media/image-10-5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7-8.png"/><Relationship Id="rId8" Type="http://schemas.openxmlformats.org/officeDocument/2006/relationships/image" Target="../media/image-7-8.png"/><Relationship Id="rId9" Type="http://schemas.openxmlformats.org/officeDocument/2006/relationships/image" Target="../media/image-7-8.png"/><Relationship Id="rId10" Type="http://schemas.openxmlformats.org/officeDocument/2006/relationships/image" Target="../media/image-7-8.png"/><Relationship Id="rId11" Type="http://schemas.openxmlformats.org/officeDocument/2006/relationships/image" Target="../media/image-7-8.png"/><Relationship Id="rId12" Type="http://schemas.openxmlformats.org/officeDocument/2006/relationships/image" Target="../media/image-7-8.png"/><Relationship Id="rId13" Type="http://schemas.openxmlformats.org/officeDocument/2006/relationships/image" Target="../media/image-2-2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image" Target="../media/image-1-9.png"/><Relationship Id="rId17" Type="http://schemas.openxmlformats.org/officeDocument/2006/relationships/image" Target="../media/image-1-6.png"/><Relationship Id="rId18" Type="http://schemas.openxmlformats.org/officeDocument/2006/relationships/image" Target="../media/image-1-6.png"/><Relationship Id="rId19" Type="http://schemas.openxmlformats.org/officeDocument/2006/relationships/slideLayout" Target="../slideLayouts/slideLayout1.xml"/><Relationship Id="rId20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png"/><Relationship Id="rId3" Type="http://schemas.openxmlformats.org/officeDocument/2006/relationships/image" Target="../media/image-2-22.png"/><Relationship Id="rId4" Type="http://schemas.openxmlformats.org/officeDocument/2006/relationships/image" Target="../media/image-2-22.png"/><Relationship Id="rId5" Type="http://schemas.openxmlformats.org/officeDocument/2006/relationships/image" Target="../media/image-1-6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jp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6.png"/><Relationship Id="rId9" Type="http://schemas.openxmlformats.org/officeDocument/2006/relationships/image" Target="../media/image-2-7.png"/><Relationship Id="rId10" Type="http://schemas.openxmlformats.org/officeDocument/2006/relationships/image" Target="../media/image-2-6.png"/><Relationship Id="rId11" Type="http://schemas.openxmlformats.org/officeDocument/2006/relationships/image" Target="../media/image-2-7.png"/><Relationship Id="rId12" Type="http://schemas.openxmlformats.org/officeDocument/2006/relationships/image" Target="../media/image-2-6.png"/><Relationship Id="rId13" Type="http://schemas.openxmlformats.org/officeDocument/2006/relationships/image" Target="../media/image-2-7.png"/><Relationship Id="rId14" Type="http://schemas.openxmlformats.org/officeDocument/2006/relationships/image" Target="../media/image-2-6.png"/><Relationship Id="rId15" Type="http://schemas.openxmlformats.org/officeDocument/2006/relationships/image" Target="../media/image-2-7.png"/><Relationship Id="rId16" Type="http://schemas.openxmlformats.org/officeDocument/2006/relationships/image" Target="../media/image-2-6.png"/><Relationship Id="rId17" Type="http://schemas.openxmlformats.org/officeDocument/2006/relationships/image" Target="../media/image-2-7.png"/><Relationship Id="rId18" Type="http://schemas.openxmlformats.org/officeDocument/2006/relationships/image" Target="../media/image-1-3.png"/><Relationship Id="rId19" Type="http://schemas.openxmlformats.org/officeDocument/2006/relationships/image" Target="../media/image-1-6.png"/><Relationship Id="rId20" Type="http://schemas.openxmlformats.org/officeDocument/2006/relationships/image" Target="../media/image-1-2.png"/><Relationship Id="rId21" Type="http://schemas.openxmlformats.org/officeDocument/2006/relationships/image" Target="../media/image-1-9.png"/><Relationship Id="rId22" Type="http://schemas.openxmlformats.org/officeDocument/2006/relationships/image" Target="../media/image-2-22.png"/><Relationship Id="rId23" Type="http://schemas.openxmlformats.org/officeDocument/2006/relationships/slideLayout" Target="../slideLayouts/slideLayout1.xml"/><Relationship Id="rId2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4-2.jpg"/><Relationship Id="rId3" Type="http://schemas.openxmlformats.org/officeDocument/2006/relationships/image" Target="../media/image-20-1.png"/><Relationship Id="rId4" Type="http://schemas.openxmlformats.org/officeDocument/2006/relationships/image" Target="../media/image-4-2.jpg"/><Relationship Id="rId5" Type="http://schemas.openxmlformats.org/officeDocument/2006/relationships/image" Target="../media/image-20-1.png"/><Relationship Id="rId6" Type="http://schemas.openxmlformats.org/officeDocument/2006/relationships/image" Target="../media/image-4-2.jp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20-9.png"/><Relationship Id="rId10" Type="http://schemas.openxmlformats.org/officeDocument/2006/relationships/image" Target="../media/image-1-8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0.png"/><Relationship Id="rId2" Type="http://schemas.openxmlformats.org/officeDocument/2006/relationships/image" Target="../media/image-21-2.png"/><Relationship Id="rId3" Type="http://schemas.openxmlformats.org/officeDocument/2006/relationships/image" Target="../media/image-21-3.png"/><Relationship Id="rId4" Type="http://schemas.openxmlformats.org/officeDocument/2006/relationships/image" Target="../media/image-21-4.png"/><Relationship Id="rId5" Type="http://schemas.openxmlformats.org/officeDocument/2006/relationships/image" Target="../media/image-21-5.png"/><Relationship Id="rId6" Type="http://schemas.openxmlformats.org/officeDocument/2006/relationships/image" Target="../media/image-3-10.png"/><Relationship Id="rId7" Type="http://schemas.openxmlformats.org/officeDocument/2006/relationships/image" Target="../media/image-7-8.png"/><Relationship Id="rId8" Type="http://schemas.openxmlformats.org/officeDocument/2006/relationships/image" Target="../media/image-7-8.png"/><Relationship Id="rId9" Type="http://schemas.openxmlformats.org/officeDocument/2006/relationships/image" Target="../media/image-7-8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1.png"/><Relationship Id="rId3" Type="http://schemas.openxmlformats.org/officeDocument/2006/relationships/image" Target="../media/image-15-1.png"/><Relationship Id="rId4" Type="http://schemas.openxmlformats.org/officeDocument/2006/relationships/image" Target="../media/image-15-4.png"/><Relationship Id="rId5" Type="http://schemas.openxmlformats.org/officeDocument/2006/relationships/image" Target="../media/image-10-5.png"/><Relationship Id="rId6" Type="http://schemas.openxmlformats.org/officeDocument/2006/relationships/image" Target="../media/image-10-5.png"/><Relationship Id="rId7" Type="http://schemas.openxmlformats.org/officeDocument/2006/relationships/image" Target="../media/image-10-5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png"/><Relationship Id="rId3" Type="http://schemas.openxmlformats.org/officeDocument/2006/relationships/image" Target="../media/image-2-22.png"/><Relationship Id="rId4" Type="http://schemas.openxmlformats.org/officeDocument/2006/relationships/image" Target="../media/image-2-22.png"/><Relationship Id="rId5" Type="http://schemas.openxmlformats.org/officeDocument/2006/relationships/image" Target="../media/image-1-6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4-2.jpg"/><Relationship Id="rId3" Type="http://schemas.openxmlformats.org/officeDocument/2006/relationships/image" Target="../media/image-20-1.png"/><Relationship Id="rId4" Type="http://schemas.openxmlformats.org/officeDocument/2006/relationships/image" Target="../media/image-4-2.jpg"/><Relationship Id="rId5" Type="http://schemas.openxmlformats.org/officeDocument/2006/relationships/image" Target="../media/image-20-1.png"/><Relationship Id="rId6" Type="http://schemas.openxmlformats.org/officeDocument/2006/relationships/image" Target="../media/image-4-2.jp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20-9.png"/><Relationship Id="rId10" Type="http://schemas.openxmlformats.org/officeDocument/2006/relationships/image" Target="../media/image-1-8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2-2.png"/><Relationship Id="rId3" Type="http://schemas.openxmlformats.org/officeDocument/2006/relationships/image" Target="../media/image-2-2.png"/><Relationship Id="rId4" Type="http://schemas.openxmlformats.org/officeDocument/2006/relationships/image" Target="../media/image-26-4.png"/><Relationship Id="rId5" Type="http://schemas.openxmlformats.org/officeDocument/2006/relationships/image" Target="../media/image-26-5.png"/><Relationship Id="rId6" Type="http://schemas.openxmlformats.org/officeDocument/2006/relationships/image" Target="../media/image-26-4.png"/><Relationship Id="rId7" Type="http://schemas.openxmlformats.org/officeDocument/2006/relationships/image" Target="../media/image-26-5.png"/><Relationship Id="rId8" Type="http://schemas.openxmlformats.org/officeDocument/2006/relationships/image" Target="../media/image-1-9.png"/><Relationship Id="rId9" Type="http://schemas.openxmlformats.org/officeDocument/2006/relationships/image" Target="../media/image-1-9.png"/><Relationship Id="rId10" Type="http://schemas.openxmlformats.org/officeDocument/2006/relationships/image" Target="../media/image-1-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jpg"/><Relationship Id="rId2" Type="http://schemas.openxmlformats.org/officeDocument/2006/relationships/image" Target="../media/image-1-3.png"/><Relationship Id="rId3" Type="http://schemas.openxmlformats.org/officeDocument/2006/relationships/image" Target="../media/image-27-3.png"/><Relationship Id="rId4" Type="http://schemas.openxmlformats.org/officeDocument/2006/relationships/image" Target="../media/image-27-4.png"/><Relationship Id="rId5" Type="http://schemas.openxmlformats.org/officeDocument/2006/relationships/image" Target="../media/image-27-3.png"/><Relationship Id="rId6" Type="http://schemas.openxmlformats.org/officeDocument/2006/relationships/image" Target="../media/image-27-4.png"/><Relationship Id="rId7" Type="http://schemas.openxmlformats.org/officeDocument/2006/relationships/image" Target="../media/image-27-3.png"/><Relationship Id="rId8" Type="http://schemas.openxmlformats.org/officeDocument/2006/relationships/image" Target="../media/image-27-3.png"/><Relationship Id="rId9" Type="http://schemas.openxmlformats.org/officeDocument/2006/relationships/image" Target="../media/image-27-4.png"/><Relationship Id="rId10" Type="http://schemas.openxmlformats.org/officeDocument/2006/relationships/image" Target="../media/image-27-4.png"/><Relationship Id="rId11" Type="http://schemas.openxmlformats.org/officeDocument/2006/relationships/image" Target="../media/image-15-4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image" Target="../media/image-28-2.png"/><Relationship Id="rId3" Type="http://schemas.openxmlformats.org/officeDocument/2006/relationships/image" Target="../media/image-28-2.png"/><Relationship Id="rId4" Type="http://schemas.openxmlformats.org/officeDocument/2006/relationships/image" Target="../media/image-28-1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2-22.png"/><Relationship Id="rId8" Type="http://schemas.openxmlformats.org/officeDocument/2006/relationships/image" Target="../media/image-1-6.png"/><Relationship Id="rId9" Type="http://schemas.openxmlformats.org/officeDocument/2006/relationships/image" Target="../media/image-1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image" Target="../media/image-4-2.jpg"/><Relationship Id="rId3" Type="http://schemas.openxmlformats.org/officeDocument/2006/relationships/image" Target="../media/image-4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2.png"/><Relationship Id="rId2" Type="http://schemas.openxmlformats.org/officeDocument/2006/relationships/image" Target="../media/image-20-1.png"/><Relationship Id="rId3" Type="http://schemas.openxmlformats.org/officeDocument/2006/relationships/image" Target="../media/image-4-2.jpg"/><Relationship Id="rId4" Type="http://schemas.openxmlformats.org/officeDocument/2006/relationships/image" Target="../media/image-20-1.png"/><Relationship Id="rId5" Type="http://schemas.openxmlformats.org/officeDocument/2006/relationships/image" Target="../media/image-4-2.jpg"/><Relationship Id="rId6" Type="http://schemas.openxmlformats.org/officeDocument/2006/relationships/image" Target="../media/image-20-1.png"/><Relationship Id="rId7" Type="http://schemas.openxmlformats.org/officeDocument/2006/relationships/image" Target="../media/image-4-2.jpg"/><Relationship Id="rId8" Type="http://schemas.openxmlformats.org/officeDocument/2006/relationships/image" Target="../media/image-20-1.png"/><Relationship Id="rId9" Type="http://schemas.openxmlformats.org/officeDocument/2006/relationships/image" Target="../media/image-4-2.jpg"/><Relationship Id="rId10" Type="http://schemas.openxmlformats.org/officeDocument/2006/relationships/image" Target="../media/image-1-3.png"/><Relationship Id="rId11" Type="http://schemas.openxmlformats.org/officeDocument/2006/relationships/image" Target="../media/image-1-6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9.png"/><Relationship Id="rId2" Type="http://schemas.openxmlformats.org/officeDocument/2006/relationships/image" Target="../media/image-1-1.png"/><Relationship Id="rId3" Type="http://schemas.openxmlformats.org/officeDocument/2006/relationships/image" Target="../media/image-1-2.png"/><Relationship Id="rId4" Type="http://schemas.openxmlformats.org/officeDocument/2006/relationships/image" Target="../media/image-1-3.png"/><Relationship Id="rId5" Type="http://schemas.openxmlformats.org/officeDocument/2006/relationships/image" Target="../media/image-1-4.png"/><Relationship Id="rId6" Type="http://schemas.openxmlformats.org/officeDocument/2006/relationships/image" Target="../media/image-1-6.png"/><Relationship Id="rId7" Type="http://schemas.openxmlformats.org/officeDocument/2006/relationships/image" Target="../media/image-1-8.png"/><Relationship Id="rId8" Type="http://schemas.openxmlformats.org/officeDocument/2006/relationships/image" Target="../media/image-1-10.png"/><Relationship Id="rId9" Type="http://schemas.openxmlformats.org/officeDocument/2006/relationships/image" Target="../media/image-2-3.png"/><Relationship Id="rId10" Type="http://schemas.openxmlformats.org/officeDocument/2006/relationships/image" Target="../media/image-2-4.jp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image" Target="../media/image-4-2.jpg"/><Relationship Id="rId3" Type="http://schemas.openxmlformats.org/officeDocument/2006/relationships/image" Target="../media/image-4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2-22.png"/><Relationship Id="rId6" Type="http://schemas.openxmlformats.org/officeDocument/2006/relationships/image" Target="../media/image-4-2.jpg"/><Relationship Id="rId7" Type="http://schemas.openxmlformats.org/officeDocument/2006/relationships/image" Target="../media/image-4-2.jp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7-2.png"/><Relationship Id="rId3" Type="http://schemas.openxmlformats.org/officeDocument/2006/relationships/image" Target="../media/image-2-5.png"/><Relationship Id="rId4" Type="http://schemas.openxmlformats.org/officeDocument/2006/relationships/image" Target="../media/image-7-4.png"/><Relationship Id="rId5" Type="http://schemas.openxmlformats.org/officeDocument/2006/relationships/image" Target="../media/image-2-22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image" Target="../media/image-7-8.png"/><Relationship Id="rId9" Type="http://schemas.openxmlformats.org/officeDocument/2006/relationships/image" Target="../media/image-7-8.png"/><Relationship Id="rId10" Type="http://schemas.openxmlformats.org/officeDocument/2006/relationships/image" Target="../media/image-7-8.png"/><Relationship Id="rId11" Type="http://schemas.openxmlformats.org/officeDocument/2006/relationships/image" Target="../media/image-2-22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image" Target="../media/image-4-2.jpg"/><Relationship Id="rId3" Type="http://schemas.openxmlformats.org/officeDocument/2006/relationships/image" Target="../media/image-8-3.png"/><Relationship Id="rId4" Type="http://schemas.openxmlformats.org/officeDocument/2006/relationships/image" Target="../media/image-8-3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1-6.png"/><Relationship Id="rId8" Type="http://schemas.openxmlformats.org/officeDocument/2006/relationships/image" Target="../media/image-2-2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3-7.png"/><Relationship Id="rId8" Type="http://schemas.openxmlformats.org/officeDocument/2006/relationships/image" Target="../media/image-1-9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0" y="932180"/>
            <a:ext cx="1540510" cy="154051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5" name="Text 1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730690" y="4266565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7" name="Text 3"/>
          <p:cNvSpPr/>
          <p:nvPr/>
        </p:nvSpPr>
        <p:spPr>
          <a:xfrm>
            <a:off x="929005" y="2332990"/>
            <a:ext cx="6109970" cy="19716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4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项目12 职业适应——角色转换与持续发展</a:t>
            </a:r>
            <a:endParaRPr lang="en-US" sz="1600" dirty="0"/>
          </a:p>
        </p:txBody>
      </p:sp>
      <p:pic>
        <p:nvPicPr>
          <p:cNvPr id="8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9" name="Image 3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1660" y="267970"/>
            <a:ext cx="4660265" cy="4178935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1695" y="872490"/>
            <a:ext cx="1038860" cy="103886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3-d29guvsup1d2ae82ki4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1205" y="432435"/>
            <a:ext cx="3919220" cy="387858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54845" y="4866640"/>
            <a:ext cx="2636520" cy="1991360"/>
          </a:xfrm>
          <a:prstGeom prst="rect">
            <a:avLst/>
          </a:prstGeom>
        </p:spPr>
      </p:pic>
      <p:pic>
        <p:nvPicPr>
          <p:cNvPr id="14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020000">
            <a:off x="7310120" y="827405"/>
            <a:ext cx="656590" cy="656590"/>
          </a:xfrm>
          <a:prstGeom prst="rect">
            <a:avLst/>
          </a:prstGeom>
        </p:spPr>
      </p:pic>
      <p:pic>
        <p:nvPicPr>
          <p:cNvPr id="15" name="Image 9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8495" y="6415405"/>
            <a:ext cx="5937250" cy="298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241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rot="16200000">
            <a:off x="-235585" y="227965"/>
            <a:ext cx="944880" cy="4737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26050"/>
            <a:ext cx="12192000" cy="163195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9055" y="2236470"/>
            <a:ext cx="4582160" cy="296481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1495" y="1764030"/>
            <a:ext cx="1104900" cy="11049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948055" y="3655060"/>
            <a:ext cx="2796540" cy="762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职场环境复杂多变，与校园的单纯环境形成鲜明对比，学生需快速适应。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947420" y="300926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挑战一：环境复杂多变</a:t>
            </a:r>
            <a:endParaRPr lang="en-US" sz="1600" dirty="0"/>
          </a:p>
        </p:txBody>
      </p:sp>
      <p:pic>
        <p:nvPicPr>
          <p:cNvPr id="9" name="Image 5" descr="https://test-kimi-img.moonshot.cn/pub/slides/slides_tmpl/image/25-08-06-16:17:12-d29gv24up1d2ae82kit0.sv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0" r="-50" t="644" b="644"/>
          <a:stretch/>
        </p:blipFill>
        <p:spPr>
          <a:xfrm>
            <a:off x="2058035" y="2012950"/>
            <a:ext cx="577215" cy="57023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7275195" y="2236470"/>
            <a:ext cx="4582160" cy="2964815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3643630" y="2236470"/>
            <a:ext cx="4582160" cy="296481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0835" y="1764030"/>
            <a:ext cx="1104900" cy="1104900"/>
          </a:xfrm>
          <a:prstGeom prst="rect">
            <a:avLst/>
          </a:prstGeom>
        </p:spPr>
      </p:pic>
      <p:sp>
        <p:nvSpPr>
          <p:cNvPr id="13" name="Text 2"/>
          <p:cNvSpPr/>
          <p:nvPr/>
        </p:nvSpPr>
        <p:spPr>
          <a:xfrm>
            <a:off x="4567555" y="3665220"/>
            <a:ext cx="2796540" cy="762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从追求学业成绩到为企业创造业绩，目标导向的转变对学生是巨大挑战。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4566920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挑战二：目标导向转变</a:t>
            </a:r>
            <a:endParaRPr lang="en-US" sz="1600" dirty="0"/>
          </a:p>
        </p:txBody>
      </p:sp>
      <p:pic>
        <p:nvPicPr>
          <p:cNvPr id="15" name="Image 9" descr="https://test-kimi-img.moonshot.cn/pub/slides/slides_tmpl/image/25-08-06-16:17:12-d29gv24up1d2ae82kis0.png">    </p:cNvPr>
          <p:cNvPicPr>
            <a:picLocks noChangeAspect="1"/>
          </p:cNvPicPr>
          <p:nvPr/>
        </p:nvPicPr>
        <p:blipFill>
          <a:blip r:embed="rId11"/>
          <a:srcRect l="59" r="59" t="-59" b="59"/>
          <a:stretch/>
        </p:blipFill>
        <p:spPr>
          <a:xfrm>
            <a:off x="5677535" y="2012950"/>
            <a:ext cx="577215" cy="570230"/>
          </a:xfrm>
          <a:prstGeom prst="rect">
            <a:avLst/>
          </a:prstGeom>
        </p:spPr>
      </p:pic>
      <p:pic>
        <p:nvPicPr>
          <p:cNvPr id="16" name="Image 10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0175" y="1764030"/>
            <a:ext cx="1104900" cy="1104900"/>
          </a:xfrm>
          <a:prstGeom prst="rect">
            <a:avLst/>
          </a:prstGeom>
        </p:spPr>
      </p:pic>
      <p:sp>
        <p:nvSpPr>
          <p:cNvPr id="17" name="Text 4"/>
          <p:cNvSpPr/>
          <p:nvPr/>
        </p:nvSpPr>
        <p:spPr>
          <a:xfrm>
            <a:off x="8187690" y="3665220"/>
            <a:ext cx="2796540" cy="50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职场中，个人行为的责任和后果被放大，学生需增强责任感。</a:t>
            </a:r>
            <a:endParaRPr lang="en-US" sz="1600" dirty="0"/>
          </a:p>
        </p:txBody>
      </p:sp>
      <p:sp>
        <p:nvSpPr>
          <p:cNvPr id="18" name="Text 5"/>
          <p:cNvSpPr/>
          <p:nvPr/>
        </p:nvSpPr>
        <p:spPr>
          <a:xfrm>
            <a:off x="8187055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挑战三：责任后果放大</a:t>
            </a:r>
            <a:endParaRPr lang="en-US" sz="1600" dirty="0"/>
          </a:p>
        </p:txBody>
      </p:sp>
      <p:pic>
        <p:nvPicPr>
          <p:cNvPr id="19" name="Image 11" descr="https://test-kimi-img.moonshot.cn/pub/slides/slides_tmpl/image/25-08-06-16:17:12-d29gv24up1d2ae82kisg.png">    </p:cNvPr>
          <p:cNvPicPr>
            <a:picLocks noChangeAspect="1"/>
          </p:cNvPicPr>
          <p:nvPr/>
        </p:nvPicPr>
        <p:blipFill>
          <a:blip r:embed="rId13"/>
          <a:srcRect l="59" r="59" t="-59" b="59"/>
          <a:stretch/>
        </p:blipFill>
        <p:spPr>
          <a:xfrm>
            <a:off x="9297670" y="2012950"/>
            <a:ext cx="577215" cy="570230"/>
          </a:xfrm>
          <a:prstGeom prst="rect">
            <a:avLst/>
          </a:prstGeom>
        </p:spPr>
      </p:pic>
      <p:sp>
        <p:nvSpPr>
          <p:cNvPr id="20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五大挑战：环境到心理的全面冲击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h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0" y="1595120"/>
            <a:ext cx="5284470" cy="4522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h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595120"/>
            <a:ext cx="5283200" cy="452183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080310" y="2894306"/>
            <a:ext cx="4215624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从校园到职场，学生可能面临心理落差，需学会调整心态。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044961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挑战四：心理落差难调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799472" y="2894306"/>
            <a:ext cx="4215624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职场人际关系复杂立体，学生需学会处理上下级、同级、跨部门等多维度关系。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729384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挑战五：人际关系立体化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五大挑战：环境到心理的全面冲击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790" y="6005195"/>
            <a:ext cx="1129030" cy="85280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40030" y="4361815"/>
            <a:ext cx="963930" cy="48323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0" y="4023995"/>
            <a:ext cx="384175" cy="38417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>
            <a:off x="560705" y="3760470"/>
            <a:ext cx="11079480" cy="20859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560705" y="1328420"/>
            <a:ext cx="11079480" cy="208597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996565" y="1990090"/>
            <a:ext cx="8214995" cy="355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以空杯心态放下学生思维，积极适应职场环境。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954020" y="1537335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调整心态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3091815" y="435737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制定可量化的短中长期目标，如入职第一周熟悉流程、第一个月独立完成任务、第一年成为岗位骨干。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068320" y="3914140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明确目标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策略一：调整心态与明确目标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1518285"/>
            <a:ext cx="1696085" cy="169608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430" y="3976370"/>
            <a:ext cx="1696085" cy="169608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050" y="3068955"/>
            <a:ext cx="221615" cy="22161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460" y="1424305"/>
            <a:ext cx="221615" cy="22161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4460" y="5516245"/>
            <a:ext cx="221615" cy="22161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2870" y="3871595"/>
            <a:ext cx="221615" cy="22161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7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8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020000">
            <a:off x="9798050" y="311785"/>
            <a:ext cx="656590" cy="656590"/>
          </a:xfrm>
          <a:prstGeom prst="rect">
            <a:avLst/>
          </a:prstGeom>
        </p:spPr>
      </p:pic>
      <p:pic>
        <p:nvPicPr>
          <p:cNvPr id="19" name="Image 1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980000">
            <a:off x="8573770" y="-572135"/>
            <a:ext cx="1540510" cy="1540510"/>
          </a:xfrm>
          <a:prstGeom prst="rect">
            <a:avLst/>
          </a:prstGeom>
        </p:spPr>
      </p:pic>
      <p:pic>
        <p:nvPicPr>
          <p:cNvPr id="20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1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3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5550" y="1443990"/>
            <a:ext cx="2534285" cy="449516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j3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955" y="1443990"/>
            <a:ext cx="2534285" cy="449516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3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360" y="1443990"/>
            <a:ext cx="2534285" cy="449516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j3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75" y="1443990"/>
            <a:ext cx="2534285" cy="449516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21385" y="1540510"/>
            <a:ext cx="1066165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921385" y="2816225"/>
            <a:ext cx="2145665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保持虚心学习的态度，不断积累经验和提升能力。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921385" y="1986915"/>
            <a:ext cx="2145665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虚心学习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3616325" y="1540510"/>
            <a:ext cx="1066165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3616325" y="2816225"/>
            <a:ext cx="2145665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运用情绪ABC法，有效管理情绪，避免情绪影响工作表现。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3616325" y="1986915"/>
            <a:ext cx="2145665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控制情绪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6311265" y="1540510"/>
            <a:ext cx="1066165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6311265" y="2816225"/>
            <a:ext cx="2145665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通过责任回溯表，明确责任，提升责任感。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6311265" y="1986915"/>
            <a:ext cx="2145665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强化责任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9006205" y="1540510"/>
            <a:ext cx="1066165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9006205" y="2816225"/>
            <a:ext cx="2145665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勇于承担责任，积极解决问题，树立榜样形象。</a:t>
            </a: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9006205" y="1986915"/>
            <a:ext cx="2145665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勇于担当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策略二：虚心学习与责任担当</a:t>
            </a:r>
            <a:endParaRPr lang="en-US" sz="1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2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0430" y="1400810"/>
            <a:ext cx="2498090" cy="44323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j2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0290" y="1400810"/>
            <a:ext cx="2498090" cy="44323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2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150" y="1400810"/>
            <a:ext cx="2498090" cy="443230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j2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25" y="1400810"/>
            <a:ext cx="2498090" cy="443230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策略三：持续学习与能力跃迁</a:t>
            </a:r>
            <a:endParaRPr lang="en-US" sz="1600" dirty="0"/>
          </a:p>
        </p:txBody>
      </p:sp>
      <p:pic>
        <p:nvPicPr>
          <p:cNvPr id="7" name="Image 4" descr="https://test-kimi-img.moonshot.cn/pub/slides/slides_tmpl/image/25-08-06-16:17:12-d29gv24up1d2ae82kj1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455" y="1217930"/>
            <a:ext cx="762000" cy="993775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1770380" y="1606550"/>
            <a:ext cx="1249045" cy="66738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持续学习的重要性</a:t>
            </a: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1019810" y="2479675"/>
            <a:ext cx="1955800" cy="31565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持续学习是角色转换的续航引擎，帮助学生适应职场变化。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930275" y="1421765"/>
            <a:ext cx="734060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11" name="Image 5" descr="https://test-kimi-img.moonshot.cn/pub/slides/slides_tmpl/image/25-08-06-16:17:12-d29gv24up1d2ae82kj1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2045" y="1217930"/>
            <a:ext cx="762000" cy="993775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12-d29gv24up1d2ae82kj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0315" y="1217930"/>
            <a:ext cx="762000" cy="993775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12-d29gv24up1d2ae82kj1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34145" y="1217930"/>
            <a:ext cx="762000" cy="993775"/>
          </a:xfrm>
          <a:prstGeom prst="rect">
            <a:avLst/>
          </a:prstGeom>
        </p:spPr>
      </p:pic>
      <p:sp>
        <p:nvSpPr>
          <p:cNvPr id="14" name="Text 4"/>
          <p:cNvSpPr/>
          <p:nvPr/>
        </p:nvSpPr>
        <p:spPr>
          <a:xfrm>
            <a:off x="9860915" y="1606550"/>
            <a:ext cx="1249045" cy="66738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学习通道三：师傅带教</a:t>
            </a:r>
            <a:endParaRPr lang="en-US" sz="1600" dirty="0"/>
          </a:p>
        </p:txBody>
      </p:sp>
      <p:sp>
        <p:nvSpPr>
          <p:cNvPr id="15" name="Text 5"/>
          <p:cNvSpPr/>
          <p:nvPr/>
        </p:nvSpPr>
        <p:spPr>
          <a:xfrm>
            <a:off x="9110345" y="2479675"/>
            <a:ext cx="1955800" cy="31565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跟随经验丰富的师傅学习，快速掌握工作技巧和方法。</a:t>
            </a:r>
            <a:endParaRPr lang="en-US" sz="1600" dirty="0"/>
          </a:p>
        </p:txBody>
      </p:sp>
      <p:sp>
        <p:nvSpPr>
          <p:cNvPr id="16" name="Text 6"/>
          <p:cNvSpPr/>
          <p:nvPr/>
        </p:nvSpPr>
        <p:spPr>
          <a:xfrm>
            <a:off x="9003030" y="1430655"/>
            <a:ext cx="734060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17" name="Text 7"/>
          <p:cNvSpPr/>
          <p:nvPr/>
        </p:nvSpPr>
        <p:spPr>
          <a:xfrm>
            <a:off x="4467225" y="1606550"/>
            <a:ext cx="1249045" cy="66738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学习通道一：企业内训</a:t>
            </a:r>
            <a:endParaRPr lang="en-US" sz="1600" dirty="0"/>
          </a:p>
        </p:txBody>
      </p:sp>
      <p:sp>
        <p:nvSpPr>
          <p:cNvPr id="18" name="Text 8"/>
          <p:cNvSpPr/>
          <p:nvPr/>
        </p:nvSpPr>
        <p:spPr>
          <a:xfrm>
            <a:off x="3716655" y="2479675"/>
            <a:ext cx="1955800" cy="31565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利用企业内训资源，提升专业技能和业务知识。</a:t>
            </a:r>
            <a:endParaRPr lang="en-US" sz="1600" dirty="0"/>
          </a:p>
        </p:txBody>
      </p:sp>
      <p:sp>
        <p:nvSpPr>
          <p:cNvPr id="19" name="Text 9"/>
          <p:cNvSpPr/>
          <p:nvPr/>
        </p:nvSpPr>
        <p:spPr>
          <a:xfrm>
            <a:off x="3627120" y="1412875"/>
            <a:ext cx="734060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0" name="Text 10"/>
          <p:cNvSpPr/>
          <p:nvPr/>
        </p:nvSpPr>
        <p:spPr>
          <a:xfrm>
            <a:off x="7164070" y="1606550"/>
            <a:ext cx="1249045" cy="66738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学习通道二：在线课程</a:t>
            </a:r>
            <a:endParaRPr lang="en-US" sz="1600" dirty="0"/>
          </a:p>
        </p:txBody>
      </p:sp>
      <p:sp>
        <p:nvSpPr>
          <p:cNvPr id="21" name="Text 11"/>
          <p:cNvSpPr/>
          <p:nvPr/>
        </p:nvSpPr>
        <p:spPr>
          <a:xfrm>
            <a:off x="6413500" y="2479675"/>
            <a:ext cx="1955800" cy="31565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通过在线课程，拓宽知识面，学习前沿技术和理念。</a:t>
            </a:r>
            <a:endParaRPr lang="en-US" sz="1600" dirty="0"/>
          </a:p>
        </p:txBody>
      </p:sp>
      <p:sp>
        <p:nvSpPr>
          <p:cNvPr id="22" name="Text 12"/>
          <p:cNvSpPr/>
          <p:nvPr/>
        </p:nvSpPr>
        <p:spPr>
          <a:xfrm>
            <a:off x="6288405" y="1421765"/>
            <a:ext cx="734060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3565" y="728345"/>
            <a:ext cx="3434080" cy="4870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685" y="1011555"/>
            <a:ext cx="3434080" cy="48704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" y="1285875"/>
            <a:ext cx="3434080" cy="48704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32628" y="3153002"/>
            <a:ext cx="2856064" cy="838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通过案例分析，理解角色转换的共性与个性，提炼应对策略。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931945" y="232050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活动目的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4658760" y="2893378"/>
            <a:ext cx="2856064" cy="558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分组收集案例，填写分析表格，进行路演与点评。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4658077" y="2060878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活动形式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8384893" y="2633753"/>
            <a:ext cx="2856064" cy="558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提升情境分析与归纳能力，为实训反思提供素材。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8384210" y="180125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活动效果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——角色转换案例分析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0" y="6391910"/>
            <a:ext cx="12192000" cy="183134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705" y="1561465"/>
            <a:ext cx="633730" cy="63373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82345" y="1622425"/>
            <a:ext cx="55753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15" name="Image 5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985" y="1300480"/>
            <a:ext cx="633730" cy="63373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719955" y="1361440"/>
            <a:ext cx="74358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6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0265" y="1010920"/>
            <a:ext cx="633730" cy="633730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8466455" y="1071880"/>
            <a:ext cx="137287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职场人际关系处理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75" y="4881880"/>
            <a:ext cx="8466455" cy="1220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63165" y="3187065"/>
            <a:ext cx="8466455" cy="12204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375" y="1498600"/>
            <a:ext cx="8466455" cy="12204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290" y="1409700"/>
            <a:ext cx="1583690" cy="142684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33450" y="1698625"/>
            <a:ext cx="1232535" cy="10585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7" name="Image 4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3460" y="3075305"/>
            <a:ext cx="1583690" cy="1426845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2461895" y="1654175"/>
            <a:ext cx="6985635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职场人际关系以结果为导向，与校园中情感导向的关系形成鲜明对比。</a:t>
            </a: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2461895" y="115189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特点一：结果驱动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10155555" y="3302635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2830195" y="3324860"/>
            <a:ext cx="6985635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职场具有明确的层级结构，上下级关系和权力属性影响人际交往。</a:t>
            </a:r>
            <a:endParaRPr lang="en-US" sz="1600" dirty="0"/>
          </a:p>
        </p:txBody>
      </p:sp>
      <p:pic>
        <p:nvPicPr>
          <p:cNvPr id="12" name="Image 5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740" y="4779010"/>
            <a:ext cx="1583690" cy="1426845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2832100" y="2822575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特点二：层级分明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1076325" y="5008880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2461895" y="4995545"/>
            <a:ext cx="6985635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职场人际关系随着工作任务、组织结构等因素的变化而动态调整。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2461895" y="449326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特点三：动态多变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五大特点：结果驱动与层级分明</a:t>
            </a:r>
            <a:endParaRPr lang="en-US" sz="1600" dirty="0"/>
          </a:p>
        </p:txBody>
      </p:sp>
      <p:pic>
        <p:nvPicPr>
          <p:cNvPr id="18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9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20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1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2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9020000">
            <a:off x="10668000" y="1257935"/>
            <a:ext cx="515620" cy="515620"/>
          </a:xfrm>
          <a:prstGeom prst="rect">
            <a:avLst/>
          </a:prstGeom>
        </p:spPr>
      </p:pic>
      <p:pic>
        <p:nvPicPr>
          <p:cNvPr id="23" name="Image 11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2">
            <a:alphaModFix amt="80000"/>
          </a:blip>
          <a:stretch>
            <a:fillRect/>
          </a:stretch>
        </p:blipFill>
        <p:spPr>
          <a:xfrm>
            <a:off x="1787525" y="3957320"/>
            <a:ext cx="253365" cy="253365"/>
          </a:xfrm>
          <a:prstGeom prst="rect">
            <a:avLst/>
          </a:prstGeom>
        </p:spPr>
      </p:pic>
      <p:pic>
        <p:nvPicPr>
          <p:cNvPr id="24" name="Image 12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3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985" y="1382395"/>
            <a:ext cx="4921885" cy="40271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5" y="1382395"/>
            <a:ext cx="4921885" cy="402717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86510" y="2506345"/>
            <a:ext cx="43922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职场人际关系受到企业规章制度和职场文化的约束。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4968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特点四：规则约束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67246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7" name="Text 3"/>
          <p:cNvSpPr/>
          <p:nvPr/>
        </p:nvSpPr>
        <p:spPr>
          <a:xfrm>
            <a:off x="67246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6777990" y="2506345"/>
            <a:ext cx="43922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职场中情感表达需要保持理性和克制，避免影响工作。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674116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特点五：情感理性化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616394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11" name="Text 7"/>
          <p:cNvSpPr/>
          <p:nvPr/>
        </p:nvSpPr>
        <p:spPr>
          <a:xfrm>
            <a:off x="616394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五大特点：结果驱动与层级分明</a:t>
            </a:r>
            <a:endParaRPr lang="en-US" sz="1600" dirty="0"/>
          </a:p>
        </p:txBody>
      </p:sp>
      <p:pic>
        <p:nvPicPr>
          <p:cNvPr id="13" name="Image 2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" y="4707255"/>
            <a:ext cx="1104900" cy="1104900"/>
          </a:xfrm>
          <a:prstGeom prst="rect">
            <a:avLst/>
          </a:prstGeom>
        </p:spPr>
      </p:pic>
      <p:pic>
        <p:nvPicPr>
          <p:cNvPr id="14" name="Image 3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965" y="4707255"/>
            <a:ext cx="1104900" cy="110490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821690" y="4956810"/>
            <a:ext cx="779780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6173470" y="4961890"/>
            <a:ext cx="1208405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0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1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2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7760" y="6214745"/>
            <a:ext cx="179705" cy="179705"/>
          </a:xfrm>
          <a:prstGeom prst="rect">
            <a:avLst/>
          </a:prstGeom>
        </p:spPr>
      </p:pic>
      <p:pic>
        <p:nvPicPr>
          <p:cNvPr id="23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01460" y="6214745"/>
            <a:ext cx="179705" cy="179705"/>
          </a:xfrm>
          <a:prstGeom prst="rect">
            <a:avLst/>
          </a:prstGeom>
        </p:spPr>
      </p:pic>
      <p:pic>
        <p:nvPicPr>
          <p:cNvPr id="24" name="Image 11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95160" y="6214745"/>
            <a:ext cx="179705" cy="179705"/>
          </a:xfrm>
          <a:prstGeom prst="rect">
            <a:avLst/>
          </a:prstGeom>
        </p:spPr>
      </p:pic>
      <p:pic>
        <p:nvPicPr>
          <p:cNvPr id="25" name="Image 1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26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7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8" name="Image 1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9020000">
            <a:off x="10668000" y="517525"/>
            <a:ext cx="515620" cy="515620"/>
          </a:xfrm>
          <a:prstGeom prst="rect">
            <a:avLst/>
          </a:prstGeom>
        </p:spPr>
      </p:pic>
      <p:pic>
        <p:nvPicPr>
          <p:cNvPr id="29" name="Image 1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7">
            <a:alphaModFix amt="80000"/>
          </a:blip>
          <a:stretch>
            <a:fillRect/>
          </a:stretch>
        </p:blipFill>
        <p:spPr>
          <a:xfrm>
            <a:off x="204470" y="4153535"/>
            <a:ext cx="253365" cy="253365"/>
          </a:xfrm>
          <a:prstGeom prst="rect">
            <a:avLst/>
          </a:prstGeom>
        </p:spPr>
      </p:pic>
      <p:pic>
        <p:nvPicPr>
          <p:cNvPr id="30" name="Image 1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1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152525"/>
            <a:ext cx="8902700" cy="523176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8110" y="181737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在职场中，尊重他人、平等相待是建立良好关系的基础。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350010" y="147574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尊重平等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388110" y="352933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掌握有效沟通技巧，如三明治反馈法、PREP表达，提升沟通效率。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350010" y="318770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善于沟通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88110" y="521081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通过倾听、确认、回应等技巧，实现团队合作，共同达成目标。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350010" y="486918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学会合作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技巧一：尊重沟通与合作共赢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8-06-16:17:12-d29gv24up1d2ae82ki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440" y="1138555"/>
            <a:ext cx="1017905" cy="526415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2912110"/>
            <a:ext cx="5943600" cy="8890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40" y="4585335"/>
            <a:ext cx="5943600" cy="8890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7940" y="-8890"/>
            <a:ext cx="12247880" cy="687578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-27940" y="-8890"/>
            <a:ext cx="12247880" cy="68757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1257935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1257935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4384675" y="23653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7" name="Text 5"/>
          <p:cNvSpPr/>
          <p:nvPr/>
        </p:nvSpPr>
        <p:spPr>
          <a:xfrm>
            <a:off x="4384675" y="23653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987030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9" name="Text 7"/>
          <p:cNvSpPr/>
          <p:nvPr/>
        </p:nvSpPr>
        <p:spPr>
          <a:xfrm>
            <a:off x="7987030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1257935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1257935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622800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3" name="Text 11"/>
          <p:cNvSpPr/>
          <p:nvPr/>
        </p:nvSpPr>
        <p:spPr>
          <a:xfrm>
            <a:off x="4622800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4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2919095" y="3317875"/>
            <a:ext cx="810260" cy="810260"/>
          </a:xfrm>
          <a:prstGeom prst="rect">
            <a:avLst/>
          </a:prstGeom>
        </p:spPr>
      </p:pic>
      <p:sp>
        <p:nvSpPr>
          <p:cNvPr id="15" name="Shape 12"/>
          <p:cNvSpPr/>
          <p:nvPr/>
        </p:nvSpPr>
        <p:spPr>
          <a:xfrm>
            <a:off x="7920355" y="45370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6" name="Text 13"/>
          <p:cNvSpPr/>
          <p:nvPr/>
        </p:nvSpPr>
        <p:spPr>
          <a:xfrm>
            <a:off x="7920355" y="45370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7" name="Image 1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230" y="635"/>
            <a:ext cx="2981325" cy="6943725"/>
          </a:xfrm>
          <a:prstGeom prst="rect">
            <a:avLst/>
          </a:prstGeom>
        </p:spPr>
      </p:pic>
      <p:pic>
        <p:nvPicPr>
          <p:cNvPr id="18" name="Image 2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85" y="423545"/>
            <a:ext cx="2482850" cy="4220210"/>
          </a:xfrm>
          <a:prstGeom prst="rect">
            <a:avLst/>
          </a:prstGeom>
        </p:spPr>
      </p:pic>
      <p:pic>
        <p:nvPicPr>
          <p:cNvPr id="19" name="Image 3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100" y="553085"/>
            <a:ext cx="2266950" cy="3970655"/>
          </a:xfrm>
          <a:prstGeom prst="rect">
            <a:avLst/>
          </a:prstGeom>
        </p:spPr>
      </p:pic>
      <p:pic>
        <p:nvPicPr>
          <p:cNvPr id="20" name="Image 4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2680" y="3242310"/>
            <a:ext cx="1875790" cy="2873375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1240155" y="3423920"/>
            <a:ext cx="1517015" cy="247269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 vert="eaVert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8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pic>
        <p:nvPicPr>
          <p:cNvPr id="22" name="Image 5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2255" y="756920"/>
            <a:ext cx="775335" cy="775335"/>
          </a:xfrm>
          <a:prstGeom prst="rect">
            <a:avLst/>
          </a:prstGeom>
        </p:spPr>
      </p:pic>
      <p:pic>
        <p:nvPicPr>
          <p:cNvPr id="23" name="Image 6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7">
            <a:alphaModFix amt="20000"/>
          </a:blip>
          <a:stretch>
            <a:fillRect/>
          </a:stretch>
        </p:blipFill>
        <p:spPr>
          <a:xfrm>
            <a:off x="5072380" y="1480185"/>
            <a:ext cx="2362200" cy="38100"/>
          </a:xfrm>
          <a:prstGeom prst="rect">
            <a:avLst/>
          </a:prstGeom>
        </p:spPr>
      </p:pic>
      <p:sp>
        <p:nvSpPr>
          <p:cNvPr id="24" name="Text 15"/>
          <p:cNvSpPr/>
          <p:nvPr/>
        </p:nvSpPr>
        <p:spPr>
          <a:xfrm>
            <a:off x="4986655" y="802005"/>
            <a:ext cx="25819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pic>
        <p:nvPicPr>
          <p:cNvPr id="25" name="Image 7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2255" y="2588260"/>
            <a:ext cx="780415" cy="780415"/>
          </a:xfrm>
          <a:prstGeom prst="rect">
            <a:avLst/>
          </a:prstGeom>
        </p:spPr>
      </p:pic>
      <p:pic>
        <p:nvPicPr>
          <p:cNvPr id="26" name="Image 8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9">
            <a:alphaModFix amt="20000"/>
          </a:blip>
          <a:stretch>
            <a:fillRect/>
          </a:stretch>
        </p:blipFill>
        <p:spPr>
          <a:xfrm>
            <a:off x="5110480" y="3325495"/>
            <a:ext cx="2362200" cy="38100"/>
          </a:xfrm>
          <a:prstGeom prst="rect">
            <a:avLst/>
          </a:prstGeom>
        </p:spPr>
      </p:pic>
      <p:sp>
        <p:nvSpPr>
          <p:cNvPr id="27" name="Text 16"/>
          <p:cNvSpPr/>
          <p:nvPr/>
        </p:nvSpPr>
        <p:spPr>
          <a:xfrm>
            <a:off x="5005705" y="2587625"/>
            <a:ext cx="258191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情景导入：新人成长实录</a:t>
            </a:r>
            <a:endParaRPr lang="en-US" sz="1600" dirty="0"/>
          </a:p>
        </p:txBody>
      </p:sp>
      <p:pic>
        <p:nvPicPr>
          <p:cNvPr id="28" name="Image 9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72255" y="4375150"/>
            <a:ext cx="793750" cy="793750"/>
          </a:xfrm>
          <a:prstGeom prst="rect">
            <a:avLst/>
          </a:prstGeom>
        </p:spPr>
      </p:pic>
      <p:pic>
        <p:nvPicPr>
          <p:cNvPr id="29" name="Image 10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1">
            <a:alphaModFix amt="20000"/>
          </a:blip>
          <a:stretch>
            <a:fillRect/>
          </a:stretch>
        </p:blipFill>
        <p:spPr>
          <a:xfrm>
            <a:off x="5110480" y="5107940"/>
            <a:ext cx="2362200" cy="38100"/>
          </a:xfrm>
          <a:prstGeom prst="rect">
            <a:avLst/>
          </a:prstGeom>
        </p:spPr>
      </p:pic>
      <p:sp>
        <p:nvSpPr>
          <p:cNvPr id="30" name="Text 17"/>
          <p:cNvSpPr/>
          <p:nvPr/>
        </p:nvSpPr>
        <p:spPr>
          <a:xfrm>
            <a:off x="5017770" y="4392930"/>
            <a:ext cx="258191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从学生到职业人的角色转换</a:t>
            </a:r>
            <a:endParaRPr lang="en-US" sz="1600" dirty="0"/>
          </a:p>
        </p:txBody>
      </p:sp>
      <p:sp>
        <p:nvSpPr>
          <p:cNvPr id="31" name="Shape 18"/>
          <p:cNvSpPr/>
          <p:nvPr/>
        </p:nvSpPr>
        <p:spPr>
          <a:xfrm>
            <a:off x="8378825" y="336042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32" name="Text 19"/>
          <p:cNvSpPr/>
          <p:nvPr/>
        </p:nvSpPr>
        <p:spPr>
          <a:xfrm>
            <a:off x="8378825" y="336042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33" name="Image 11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07045" y="1845945"/>
            <a:ext cx="782320" cy="782320"/>
          </a:xfrm>
          <a:prstGeom prst="rect">
            <a:avLst/>
          </a:prstGeom>
        </p:spPr>
      </p:pic>
      <p:pic>
        <p:nvPicPr>
          <p:cNvPr id="34" name="Image 12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3">
            <a:alphaModFix amt="20000"/>
          </a:blip>
          <a:stretch>
            <a:fillRect/>
          </a:stretch>
        </p:blipFill>
        <p:spPr>
          <a:xfrm>
            <a:off x="9104630" y="2548890"/>
            <a:ext cx="2362200" cy="38100"/>
          </a:xfrm>
          <a:prstGeom prst="rect">
            <a:avLst/>
          </a:prstGeom>
        </p:spPr>
      </p:pic>
      <p:pic>
        <p:nvPicPr>
          <p:cNvPr id="35" name="Image 13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07045" y="3594100"/>
            <a:ext cx="795655" cy="795655"/>
          </a:xfrm>
          <a:prstGeom prst="rect">
            <a:avLst/>
          </a:prstGeom>
        </p:spPr>
      </p:pic>
      <p:pic>
        <p:nvPicPr>
          <p:cNvPr id="36" name="Image 14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5">
            <a:alphaModFix amt="20000"/>
          </a:blip>
          <a:stretch>
            <a:fillRect/>
          </a:stretch>
        </p:blipFill>
        <p:spPr>
          <a:xfrm>
            <a:off x="9104630" y="4316095"/>
            <a:ext cx="2362200" cy="38100"/>
          </a:xfrm>
          <a:prstGeom prst="rect">
            <a:avLst/>
          </a:prstGeom>
        </p:spPr>
      </p:pic>
      <p:pic>
        <p:nvPicPr>
          <p:cNvPr id="37" name="Image 15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07045" y="5290185"/>
            <a:ext cx="795655" cy="795655"/>
          </a:xfrm>
          <a:prstGeom prst="rect">
            <a:avLst/>
          </a:prstGeom>
        </p:spPr>
      </p:pic>
      <p:pic>
        <p:nvPicPr>
          <p:cNvPr id="38" name="Image 16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7">
            <a:alphaModFix amt="20000"/>
          </a:blip>
          <a:stretch>
            <a:fillRect/>
          </a:stretch>
        </p:blipFill>
        <p:spPr>
          <a:xfrm>
            <a:off x="9104630" y="6023610"/>
            <a:ext cx="2362200" cy="38100"/>
          </a:xfrm>
          <a:prstGeom prst="rect">
            <a:avLst/>
          </a:prstGeom>
        </p:spPr>
      </p:pic>
      <p:sp>
        <p:nvSpPr>
          <p:cNvPr id="39" name="Text 20"/>
          <p:cNvSpPr/>
          <p:nvPr/>
        </p:nvSpPr>
        <p:spPr>
          <a:xfrm>
            <a:off x="9028430" y="2034540"/>
            <a:ext cx="25819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职场人际关系处理</a:t>
            </a:r>
            <a:endParaRPr lang="en-US" sz="1600" dirty="0"/>
          </a:p>
        </p:txBody>
      </p:sp>
      <p:sp>
        <p:nvSpPr>
          <p:cNvPr id="40" name="Text 21"/>
          <p:cNvSpPr/>
          <p:nvPr/>
        </p:nvSpPr>
        <p:spPr>
          <a:xfrm>
            <a:off x="9009380" y="3598545"/>
            <a:ext cx="25819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职业发展与终身学习</a:t>
            </a:r>
            <a:endParaRPr lang="en-US" sz="1600" dirty="0"/>
          </a:p>
        </p:txBody>
      </p:sp>
      <p:sp>
        <p:nvSpPr>
          <p:cNvPr id="41" name="Text 22"/>
          <p:cNvSpPr/>
          <p:nvPr/>
        </p:nvSpPr>
        <p:spPr>
          <a:xfrm>
            <a:off x="9044940" y="5323205"/>
            <a:ext cx="25819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pic>
        <p:nvPicPr>
          <p:cNvPr id="42" name="Image 1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16200000">
            <a:off x="-398780" y="5615940"/>
            <a:ext cx="1542415" cy="773430"/>
          </a:xfrm>
          <a:prstGeom prst="rect">
            <a:avLst/>
          </a:prstGeom>
        </p:spPr>
      </p:pic>
      <p:pic>
        <p:nvPicPr>
          <p:cNvPr id="43" name="Image 1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9">
            <a:alphaModFix amt="80000"/>
          </a:blip>
          <a:stretch>
            <a:fillRect/>
          </a:stretch>
        </p:blipFill>
        <p:spPr>
          <a:xfrm>
            <a:off x="206375" y="5161280"/>
            <a:ext cx="553085" cy="553085"/>
          </a:xfrm>
          <a:prstGeom prst="rect">
            <a:avLst/>
          </a:prstGeom>
        </p:spPr>
      </p:pic>
      <p:pic>
        <p:nvPicPr>
          <p:cNvPr id="44" name="Image 19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 flipV="1">
            <a:off x="11174730" y="-398780"/>
            <a:ext cx="1540510" cy="1540510"/>
          </a:xfrm>
          <a:prstGeom prst="rect">
            <a:avLst/>
          </a:prstGeom>
        </p:spPr>
      </p:pic>
      <p:pic>
        <p:nvPicPr>
          <p:cNvPr id="45" name="Image 2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 flipV="1" rot="19020000">
            <a:off x="10904220" y="422910"/>
            <a:ext cx="656590" cy="656590"/>
          </a:xfrm>
          <a:prstGeom prst="rect">
            <a:avLst/>
          </a:prstGeom>
        </p:spPr>
      </p:pic>
      <p:pic>
        <p:nvPicPr>
          <p:cNvPr id="46" name="Image 21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919095" y="6525260"/>
            <a:ext cx="5943600" cy="88900"/>
          </a:xfrm>
          <a:prstGeom prst="rect">
            <a:avLst/>
          </a:prstGeom>
        </p:spPr>
      </p:pic>
      <p:sp>
        <p:nvSpPr>
          <p:cNvPr id="47" name="Text 23"/>
          <p:cNvSpPr/>
          <p:nvPr/>
        </p:nvSpPr>
        <p:spPr>
          <a:xfrm>
            <a:off x="4157980" y="8591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48" name="Text 24"/>
          <p:cNvSpPr/>
          <p:nvPr/>
        </p:nvSpPr>
        <p:spPr>
          <a:xfrm>
            <a:off x="4148455" y="269113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9" name="Text 25"/>
          <p:cNvSpPr/>
          <p:nvPr/>
        </p:nvSpPr>
        <p:spPr>
          <a:xfrm>
            <a:off x="4129405" y="447802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50" name="Text 26"/>
          <p:cNvSpPr/>
          <p:nvPr/>
        </p:nvSpPr>
        <p:spPr>
          <a:xfrm>
            <a:off x="8162925" y="195897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51" name="Text 27"/>
          <p:cNvSpPr/>
          <p:nvPr/>
        </p:nvSpPr>
        <p:spPr>
          <a:xfrm>
            <a:off x="8172450" y="371856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sp>
        <p:nvSpPr>
          <p:cNvPr id="52" name="Text 28"/>
          <p:cNvSpPr/>
          <p:nvPr/>
        </p:nvSpPr>
        <p:spPr>
          <a:xfrm>
            <a:off x="8162925" y="539242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4599940"/>
            <a:ext cx="9048750" cy="145288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9445" y="4591685"/>
            <a:ext cx="91440" cy="145288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2940050"/>
            <a:ext cx="9048750" cy="145288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39445" y="2940050"/>
            <a:ext cx="91440" cy="145288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445" y="1240155"/>
            <a:ext cx="9048750" cy="1452880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1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905510" y="1734185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在职场中保持适度距离，避免过度私人化或冷漠，找到平衡点。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853440" y="1357630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保持分寸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905510" y="338582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根据职场情境动态调整关系策略，灵活应对变化。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853440" y="300926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动态调整</a:t>
            </a:r>
            <a:endParaRPr lang="en-US" sz="1600" dirty="0"/>
          </a:p>
        </p:txBody>
      </p:sp>
      <p:sp>
        <p:nvSpPr>
          <p:cNvPr id="13" name="Text 6"/>
          <p:cNvSpPr/>
          <p:nvPr/>
        </p:nvSpPr>
        <p:spPr>
          <a:xfrm>
            <a:off x="905510" y="502920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用专业能力维系关系，用边界保护自己，避免不必要的冲突。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853440" y="465264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专业维系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技巧二：保持分寸与动态调整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9445" y="1240155"/>
            <a:ext cx="91440" cy="14528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12-d29gv24up1d2ae82ki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3800" y="0"/>
            <a:ext cx="2014220" cy="68580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7780" y="5336540"/>
            <a:ext cx="201422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 rot="5400000">
            <a:off x="-2299335" y="4156710"/>
            <a:ext cx="5580380" cy="8953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r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530475"/>
            <a:ext cx="9961880" cy="35528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p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0"/>
            <a:ext cx="12192000" cy="18313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p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25" y="293370"/>
            <a:ext cx="1395730" cy="45085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443865" y="756920"/>
            <a:ext cx="95675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——人际关系挑战</a:t>
            </a:r>
            <a:endParaRPr lang="en-US" sz="1600" dirty="0"/>
          </a:p>
        </p:txBody>
      </p:sp>
      <p:sp>
        <p:nvSpPr>
          <p:cNvPr id="7" name="Shape 1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1224280" y="3368675"/>
            <a:ext cx="278130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通过情景演绎，将理论技巧转化为实际能力。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12242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活动目的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8158480" y="3368675"/>
            <a:ext cx="278130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提升临场应变与情绪管理能力，为职场冲突提供预演。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81584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活动效果</a:t>
            </a:r>
            <a:endParaRPr lang="en-US" sz="1600" dirty="0"/>
          </a:p>
        </p:txBody>
      </p:sp>
      <p:pic>
        <p:nvPicPr>
          <p:cNvPr id="13" name="Image 4" descr="https://test-kimi-img.moonshot.cn/pub/slides/slides_tmpl/image/25-08-06-16:17:12-d29gv24up1d2ae82kiq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870" y="2011680"/>
            <a:ext cx="3883025" cy="451294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716780" y="3013075"/>
            <a:ext cx="278130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编写并演绎职场情景，现场示范应对，其他小组点评。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4716780" y="22948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活动形式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 rot="5400000">
            <a:off x="8935085" y="4085590"/>
            <a:ext cx="5580380" cy="8953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4830" y="593915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8530" y="593915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2230" y="593915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职业发展与终身学习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3565" y="728345"/>
            <a:ext cx="3434080" cy="4870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685" y="1011555"/>
            <a:ext cx="3434080" cy="48704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" y="1285875"/>
            <a:ext cx="3434080" cy="48704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32628" y="3153002"/>
            <a:ext cx="2856064" cy="558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通过不断晋升，从基层员工到管理层，逐步提升管理能力。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931945" y="232050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纵向晋升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4658760" y="2893378"/>
            <a:ext cx="2856064" cy="558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在不同部门轮岗，拓宽视野，积累多领域经验。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4658077" y="2060878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横向轮岗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8384893" y="2633753"/>
            <a:ext cx="2856064" cy="558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专注于某一专业领域，成为该领域的专家或权威。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8384210" y="180125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核心深耕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三条路径：纵向横向与核心发展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0" y="6391910"/>
            <a:ext cx="12192000" cy="183134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705" y="1561465"/>
            <a:ext cx="633730" cy="63373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82345" y="1622425"/>
            <a:ext cx="55753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15" name="Image 5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985" y="1300480"/>
            <a:ext cx="633730" cy="63373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719955" y="1361440"/>
            <a:ext cx="74358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6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0265" y="1010920"/>
            <a:ext cx="633730" cy="633730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8466455" y="1071880"/>
            <a:ext cx="137287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1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152525"/>
            <a:ext cx="8902700" cy="523176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8110" y="181737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终身学习对个人全面发展、职业能力持续提升、职业生涯可持续至关重要。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350010" y="147574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终身学习的价值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388110" y="352933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知识半衰期缩短、岗位边界模糊、技术迭代加速，毕业即面临淘汰风险。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350010" y="318770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现实背景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88110" y="521081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树立学习力就是竞争力的理念，将学习融入生活，实现持续成长。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350010" y="486918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学习理念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终身学习：适应变化的唯一常量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8-06-16:17:12-d29gv24up1d2ae82ki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440" y="1138555"/>
            <a:ext cx="1017905" cy="526415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2912110"/>
            <a:ext cx="5943600" cy="8890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40" y="4585335"/>
            <a:ext cx="5943600" cy="8890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4599940"/>
            <a:ext cx="9048750" cy="145288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9445" y="4591685"/>
            <a:ext cx="91440" cy="145288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2940050"/>
            <a:ext cx="9048750" cy="145288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39445" y="2940050"/>
            <a:ext cx="91440" cy="145288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445" y="1240155"/>
            <a:ext cx="9048750" cy="1452880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1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905510" y="1734185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企业提供的内训课程，帮助员工提升专业技能和业务知识。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853440" y="1357630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在职培训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905510" y="338582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参加行业专家的讲座，获取前沿信息和专业见解。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853440" y="300926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外部讲座</a:t>
            </a:r>
            <a:endParaRPr lang="en-US" sz="1600" dirty="0"/>
          </a:p>
        </p:txBody>
      </p:sp>
      <p:sp>
        <p:nvSpPr>
          <p:cNvPr id="13" name="Text 6"/>
          <p:cNvSpPr/>
          <p:nvPr/>
        </p:nvSpPr>
        <p:spPr>
          <a:xfrm>
            <a:off x="905510" y="502920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通过MOOC平台学习在线课程，拓宽知识面。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853440" y="465264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在线课程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途径一：在职培训与自我学习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9445" y="1240155"/>
            <a:ext cx="91440" cy="14528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12-d29gv24up1d2ae82ki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3800" y="0"/>
            <a:ext cx="2014220" cy="68580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7780" y="5336540"/>
            <a:ext cx="201422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0740" y="5506085"/>
            <a:ext cx="1038860" cy="103886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 rot="16200000">
            <a:off x="4605020" y="-728980"/>
            <a:ext cx="2981325" cy="12192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4605020" y="-5593080"/>
            <a:ext cx="2981325" cy="1219200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325" y="2687955"/>
            <a:ext cx="4548505" cy="301180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1203325" y="1616710"/>
            <a:ext cx="4548505" cy="91757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456055" y="2924810"/>
            <a:ext cx="399351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阅读专业书籍，深入学习某一领域的知识。</a:t>
            </a:r>
            <a:endParaRPr lang="en-US" sz="1600" dirty="0"/>
          </a:p>
        </p:txBody>
      </p:sp>
      <p:pic>
        <p:nvPicPr>
          <p:cNvPr id="8" name="Image 5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50000" y="2687955"/>
            <a:ext cx="4548505" cy="3011805"/>
          </a:xfrm>
          <a:prstGeom prst="rect">
            <a:avLst/>
          </a:prstGeom>
        </p:spPr>
      </p:pic>
      <p:pic>
        <p:nvPicPr>
          <p:cNvPr id="9" name="Image 6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6350000" y="1616710"/>
            <a:ext cx="4548505" cy="917575"/>
          </a:xfrm>
          <a:prstGeom prst="rect">
            <a:avLst/>
          </a:prstGeom>
        </p:spPr>
      </p:pic>
      <p:sp>
        <p:nvSpPr>
          <p:cNvPr id="10" name="Text 1"/>
          <p:cNvSpPr/>
          <p:nvPr/>
        </p:nvSpPr>
        <p:spPr>
          <a:xfrm>
            <a:off x="1391285" y="1667510"/>
            <a:ext cx="40849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专业书籍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6612255" y="2924810"/>
            <a:ext cx="399351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参加行业研讨会，与同行交流，了解行业动态。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6547485" y="1667510"/>
            <a:ext cx="417639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行业研讨会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途径一：在职培训与自我学习</a:t>
            </a:r>
            <a:endParaRPr lang="en-US" sz="1600" dirty="0"/>
          </a:p>
        </p:txBody>
      </p:sp>
      <p:pic>
        <p:nvPicPr>
          <p:cNvPr id="14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8520000">
            <a:off x="213995" y="3516630"/>
            <a:ext cx="460375" cy="46037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555" y="3676015"/>
            <a:ext cx="5582920" cy="21856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810" y="3778885"/>
            <a:ext cx="619125" cy="5842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890" y="3676015"/>
            <a:ext cx="5582920" cy="218567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145" y="3778885"/>
            <a:ext cx="619125" cy="58420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8555" y="1363345"/>
            <a:ext cx="5582920" cy="218567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635" y="1363345"/>
            <a:ext cx="5582920" cy="218567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1363980" y="1487170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实践锻炼</a:t>
            </a:r>
            <a:endParaRPr lang="en-US" sz="1600" dirty="0"/>
          </a:p>
        </p:txBody>
      </p:sp>
      <p:sp>
        <p:nvSpPr>
          <p:cNvPr id="11" name="Text 1"/>
          <p:cNvSpPr/>
          <p:nvPr/>
        </p:nvSpPr>
        <p:spPr>
          <a:xfrm>
            <a:off x="1364615" y="1891665"/>
            <a:ext cx="432943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主动承担任务，通过实践提升能力。</a:t>
            </a:r>
            <a:endParaRPr lang="en-US" sz="1600" dirty="0"/>
          </a:p>
        </p:txBody>
      </p:sp>
      <p:sp>
        <p:nvSpPr>
          <p:cNvPr id="12" name="Text 2"/>
          <p:cNvSpPr/>
          <p:nvPr/>
        </p:nvSpPr>
        <p:spPr>
          <a:xfrm>
            <a:off x="1363980" y="3808095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项目复盘</a:t>
            </a:r>
            <a:endParaRPr lang="en-US" sz="1600" dirty="0"/>
          </a:p>
        </p:txBody>
      </p:sp>
      <p:sp>
        <p:nvSpPr>
          <p:cNvPr id="13" name="Text 3"/>
          <p:cNvSpPr/>
          <p:nvPr/>
        </p:nvSpPr>
        <p:spPr>
          <a:xfrm>
            <a:off x="1364615" y="4212590"/>
            <a:ext cx="432943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对项目进行复盘，总结经验教训，提升能力。</a:t>
            </a:r>
            <a:endParaRPr lang="en-US" sz="1600" dirty="0"/>
          </a:p>
        </p:txBody>
      </p:sp>
      <p:sp>
        <p:nvSpPr>
          <p:cNvPr id="14" name="Text 4"/>
          <p:cNvSpPr/>
          <p:nvPr/>
        </p:nvSpPr>
        <p:spPr>
          <a:xfrm>
            <a:off x="6995795" y="1487170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同行交流</a:t>
            </a:r>
            <a:endParaRPr lang="en-US" sz="1600" dirty="0"/>
          </a:p>
        </p:txBody>
      </p:sp>
      <p:sp>
        <p:nvSpPr>
          <p:cNvPr id="15" name="Text 5"/>
          <p:cNvSpPr/>
          <p:nvPr/>
        </p:nvSpPr>
        <p:spPr>
          <a:xfrm>
            <a:off x="6996430" y="1891665"/>
            <a:ext cx="432943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与同行交流，分享经验，共同进步。</a:t>
            </a:r>
            <a:endParaRPr lang="en-US" sz="1600" dirty="0"/>
          </a:p>
        </p:txBody>
      </p:sp>
      <p:sp>
        <p:nvSpPr>
          <p:cNvPr id="16" name="Text 6"/>
          <p:cNvSpPr/>
          <p:nvPr/>
        </p:nvSpPr>
        <p:spPr>
          <a:xfrm>
            <a:off x="6995795" y="3808095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专业社群</a:t>
            </a:r>
            <a:endParaRPr lang="en-US" sz="1600" dirty="0"/>
          </a:p>
        </p:txBody>
      </p:sp>
      <p:sp>
        <p:nvSpPr>
          <p:cNvPr id="17" name="Text 7"/>
          <p:cNvSpPr/>
          <p:nvPr/>
        </p:nvSpPr>
        <p:spPr>
          <a:xfrm>
            <a:off x="6996430" y="4212590"/>
            <a:ext cx="432943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加入专业社群，与同行互动，拓展人脉。</a:t>
            </a:r>
            <a:endParaRPr lang="en-US" sz="1600" dirty="0"/>
          </a:p>
        </p:txBody>
      </p:sp>
      <p:sp>
        <p:nvSpPr>
          <p:cNvPr id="18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途径二：实践锻炼与交流合作</a:t>
            </a:r>
            <a:endParaRPr lang="en-US" sz="1600" dirty="0"/>
          </a:p>
        </p:txBody>
      </p:sp>
      <p:pic>
        <p:nvPicPr>
          <p:cNvPr id="19" name="Image 8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6890" y="1466215"/>
            <a:ext cx="619125" cy="5842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18555" y="1466215"/>
            <a:ext cx="619125" cy="584200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-4445" y="6360160"/>
            <a:ext cx="12192000" cy="18313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3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4285" y="922020"/>
            <a:ext cx="2713990" cy="573468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3-d29gv2cup1d2ae82kj4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3305" y="795020"/>
            <a:ext cx="2719705" cy="573468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3-d29gv2cup1d2ae82kj4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30" y="795020"/>
            <a:ext cx="2719705" cy="573468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j3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675" y="795020"/>
            <a:ext cx="2713990" cy="573468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21245" y="2481263"/>
            <a:ext cx="2092574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将学习策略转化为可执行项目，提升问题分析与方案设计能力。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921245" y="1770698"/>
            <a:ext cx="2092574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活动目的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3679601" y="2481263"/>
            <a:ext cx="2092080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填写自评表，制定解决方案，进行PPT路演比拼。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3679601" y="1770698"/>
            <a:ext cx="2092080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活动形式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6437406" y="2481263"/>
            <a:ext cx="2092080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为后续21天学习打卡提供蓝本，实现以赛促学、以学促行。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6437406" y="1770698"/>
            <a:ext cx="2092080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活动效果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9195211" y="2481263"/>
            <a:ext cx="2092080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确保未来带着方案入职，带着成果成长。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9195211" y="1770698"/>
            <a:ext cx="2092080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活动成果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——破解学习障碍</a:t>
            </a:r>
            <a:endParaRPr lang="en-US" sz="1600" dirty="0"/>
          </a:p>
        </p:txBody>
      </p:sp>
      <p:pic>
        <p:nvPicPr>
          <p:cNvPr id="15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6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9480" y="458470"/>
            <a:ext cx="5943600" cy="8890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8630920" y="67945"/>
            <a:ext cx="253365" cy="25336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 rot="11100000">
            <a:off x="11116945" y="562610"/>
            <a:ext cx="36893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7490"/>
            <a:ext cx="12192000" cy="50355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855"/>
            <a:ext cx="317500" cy="50355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2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3845"/>
            <a:ext cx="12192000" cy="53124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发展学习线涉及路径、价值和途径，引导学生持续成长。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3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679598" y="2715638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1" name="Text 6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角色转换线涵盖挑战、策略和案例，帮助学生理解适应过程。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545973" y="2707386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4" name="Text 9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人际关系线包括特点、技巧和演绎，助力学生融入职场。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9412983" y="2707386"/>
            <a:ext cx="1148389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96611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角色转换线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483312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人际关系线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699503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发展学习线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sp>
        <p:nvSpPr>
          <p:cNvPr id="20" name="Shape 15"/>
          <p:cNvSpPr/>
          <p:nvPr/>
        </p:nvSpPr>
        <p:spPr>
          <a:xfrm rot="5400000">
            <a:off x="170942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1" name="Text 16"/>
          <p:cNvSpPr/>
          <p:nvPr/>
        </p:nvSpPr>
        <p:spPr>
          <a:xfrm rot="5400000">
            <a:off x="170942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Shape 17"/>
          <p:cNvSpPr/>
          <p:nvPr/>
        </p:nvSpPr>
        <p:spPr>
          <a:xfrm rot="5400000">
            <a:off x="566166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3" name="Text 18"/>
          <p:cNvSpPr/>
          <p:nvPr/>
        </p:nvSpPr>
        <p:spPr>
          <a:xfrm rot="5400000">
            <a:off x="566166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1">
            <a:alphaModFix amt="40000"/>
          </a:blip>
          <a:stretch>
            <a:fillRect/>
          </a:stretch>
        </p:blipFill>
        <p:spPr>
          <a:xfrm flipH="1" flipV="1" rot="5400000">
            <a:off x="4605020" y="-728980"/>
            <a:ext cx="2981325" cy="12192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4827905"/>
            <a:ext cx="10556875" cy="105981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0725" y="4827905"/>
            <a:ext cx="91440" cy="105981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25" y="3660140"/>
            <a:ext cx="10556875" cy="105981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20725" y="3660140"/>
            <a:ext cx="91440" cy="105981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725" y="2492375"/>
            <a:ext cx="10556875" cy="105981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20725" y="2492375"/>
            <a:ext cx="91440" cy="1059815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645" y="1287780"/>
            <a:ext cx="10556875" cy="1059815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895277" y="1670724"/>
            <a:ext cx="10428138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使用Forest APP记录每日学习时长与专注度，班级群分享内容、收获、问题。</a:t>
            </a:r>
            <a:endParaRPr lang="en-US" sz="1600" dirty="0"/>
          </a:p>
        </p:txBody>
      </p:sp>
      <p:sp>
        <p:nvSpPr>
          <p:cNvPr id="11" name="Text 1"/>
          <p:cNvSpPr/>
          <p:nvPr/>
        </p:nvSpPr>
        <p:spPr>
          <a:xfrm>
            <a:off x="895277" y="1372259"/>
            <a:ext cx="10426244" cy="254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任务内容</a:t>
            </a:r>
            <a:endParaRPr lang="en-US" sz="1600" dirty="0"/>
          </a:p>
        </p:txBody>
      </p:sp>
      <p:sp>
        <p:nvSpPr>
          <p:cNvPr id="12" name="Text 2"/>
          <p:cNvSpPr/>
          <p:nvPr/>
        </p:nvSpPr>
        <p:spPr>
          <a:xfrm>
            <a:off x="895277" y="2848118"/>
            <a:ext cx="10428138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持续21天，结束后撰写300字总结。</a:t>
            </a:r>
            <a:endParaRPr lang="en-US" sz="1600" dirty="0"/>
          </a:p>
        </p:txBody>
      </p:sp>
      <p:sp>
        <p:nvSpPr>
          <p:cNvPr id="13" name="Text 3"/>
          <p:cNvSpPr/>
          <p:nvPr/>
        </p:nvSpPr>
        <p:spPr>
          <a:xfrm>
            <a:off x="895277" y="2549700"/>
            <a:ext cx="10426244" cy="254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任务周期</a:t>
            </a:r>
            <a:endParaRPr lang="en-US" sz="1600" dirty="0"/>
          </a:p>
        </p:txBody>
      </p:sp>
      <p:sp>
        <p:nvSpPr>
          <p:cNvPr id="14" name="Text 4"/>
          <p:cNvSpPr/>
          <p:nvPr/>
        </p:nvSpPr>
        <p:spPr>
          <a:xfrm>
            <a:off x="895277" y="4025408"/>
            <a:ext cx="10428138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将课堂认知转化为长期习惯，实现知行合一。</a:t>
            </a:r>
            <a:endParaRPr lang="en-US" sz="1600" dirty="0"/>
          </a:p>
        </p:txBody>
      </p:sp>
      <p:sp>
        <p:nvSpPr>
          <p:cNvPr id="15" name="Text 5"/>
          <p:cNvSpPr/>
          <p:nvPr/>
        </p:nvSpPr>
        <p:spPr>
          <a:xfrm>
            <a:off x="895277" y="3726990"/>
            <a:ext cx="10426244" cy="254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任务目的</a:t>
            </a:r>
            <a:endParaRPr lang="en-US" sz="1600" dirty="0"/>
          </a:p>
        </p:txBody>
      </p:sp>
      <p:sp>
        <p:nvSpPr>
          <p:cNvPr id="16" name="Text 6"/>
          <p:cNvSpPr/>
          <p:nvPr/>
        </p:nvSpPr>
        <p:spPr>
          <a:xfrm>
            <a:off x="895277" y="5202698"/>
            <a:ext cx="10428138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教师提供打卡模板与优秀分享示范，鼓励学生持续学习。</a:t>
            </a:r>
            <a:endParaRPr lang="en-US" sz="1600" dirty="0"/>
          </a:p>
        </p:txBody>
      </p:sp>
      <p:sp>
        <p:nvSpPr>
          <p:cNvPr id="17" name="Text 7"/>
          <p:cNvSpPr/>
          <p:nvPr/>
        </p:nvSpPr>
        <p:spPr>
          <a:xfrm>
            <a:off x="895277" y="4904280"/>
            <a:ext cx="10426244" cy="254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教师支持</a:t>
            </a:r>
            <a:endParaRPr lang="en-US" sz="1600" dirty="0"/>
          </a:p>
        </p:txBody>
      </p:sp>
      <p:sp>
        <p:nvSpPr>
          <p:cNvPr id="18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行动召唤：21天学习打卡挑战</a:t>
            </a:r>
            <a:endParaRPr lang="en-US" sz="1600" dirty="0"/>
          </a:p>
        </p:txBody>
      </p:sp>
      <p:pic>
        <p:nvPicPr>
          <p:cNvPr id="19" name="Image 8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15645" y="1287780"/>
            <a:ext cx="91440" cy="105981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20000">
            <a:off x="5776595" y="958850"/>
            <a:ext cx="1306195" cy="130619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1460480" cy="6858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45" y="360045"/>
            <a:ext cx="1540510" cy="15405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6" name="Text 1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167640" y="6730560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8" name="Text 3"/>
          <p:cNvSpPr/>
          <p:nvPr/>
        </p:nvSpPr>
        <p:spPr>
          <a:xfrm>
            <a:off x="6335395" y="1228725"/>
            <a:ext cx="6109970" cy="14090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9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THANKS</a:t>
            </a:r>
            <a:endParaRPr lang="en-US" sz="1600" dirty="0"/>
          </a:p>
        </p:txBody>
      </p:sp>
      <p:pic>
        <p:nvPicPr>
          <p:cNvPr id="9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79250" y="5895975"/>
            <a:ext cx="765810" cy="76581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-708025" y="5157470"/>
            <a:ext cx="2636520" cy="199136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1615" y="6415405"/>
            <a:ext cx="5937250" cy="298450"/>
          </a:xfrm>
          <a:prstGeom prst="rect">
            <a:avLst/>
          </a:prstGeom>
        </p:spPr>
      </p:pic>
      <p:sp>
        <p:nvSpPr>
          <p:cNvPr id="14" name="Text 4"/>
          <p:cNvSpPr/>
          <p:nvPr/>
        </p:nvSpPr>
        <p:spPr>
          <a:xfrm>
            <a:off x="6397625" y="2783205"/>
            <a:ext cx="5572760" cy="11029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6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谢谢您的观看</a:t>
            </a:r>
            <a:endParaRPr lang="en-US" sz="1600" dirty="0"/>
          </a:p>
        </p:txBody>
      </p:sp>
      <p:pic>
        <p:nvPicPr>
          <p:cNvPr id="15" name="Image 8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06220" y="432435"/>
            <a:ext cx="3329940" cy="565975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6875" y="570865"/>
            <a:ext cx="3040380" cy="53251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7490"/>
            <a:ext cx="12192000" cy="50355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855"/>
            <a:ext cx="317500" cy="50355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2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3845"/>
            <a:ext cx="12192000" cy="53124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通过学习，同学们将带着准备入职，带着策略成长，带着学习力持续发展，为职业之路打下坚实基础。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3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679598" y="2715638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1" name="Text 6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从学生到职业人的角色转换是毕业生面临的首要挑战，新环境、新任务、新关系对适应能力进行全面考验。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545973" y="2707386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4" name="Text 9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本项目围绕角色转换、人际处理、终身学习三大模块展开，帮助学生建立系统认知，实现平稳过渡。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9412983" y="2707386"/>
            <a:ext cx="1148389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96611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项目背景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483312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课程内容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699503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学习目标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职业适应：角色转换与终身成长</a:t>
            </a:r>
            <a:endParaRPr lang="en-US" sz="1600" dirty="0"/>
          </a:p>
        </p:txBody>
      </p:sp>
      <p:sp>
        <p:nvSpPr>
          <p:cNvPr id="20" name="Shape 15"/>
          <p:cNvSpPr/>
          <p:nvPr/>
        </p:nvSpPr>
        <p:spPr>
          <a:xfrm rot="5400000">
            <a:off x="170942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1" name="Text 16"/>
          <p:cNvSpPr/>
          <p:nvPr/>
        </p:nvSpPr>
        <p:spPr>
          <a:xfrm rot="5400000">
            <a:off x="170942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Shape 17"/>
          <p:cNvSpPr/>
          <p:nvPr/>
        </p:nvSpPr>
        <p:spPr>
          <a:xfrm rot="5400000">
            <a:off x="566166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3" name="Text 18"/>
          <p:cNvSpPr/>
          <p:nvPr/>
        </p:nvSpPr>
        <p:spPr>
          <a:xfrm rot="5400000">
            <a:off x="566166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890"/>
            <a:ext cx="12192000" cy="93218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-27940" y="6866890"/>
            <a:ext cx="6396777" cy="6350"/>
          </a:xfrm>
          <a:custGeom>
            <a:avLst/>
            <a:gdLst/>
            <a:ahLst/>
            <a:cxnLst/>
            <a:rect l="l" t="t" r="r" b="b"/>
            <a:pathLst>
              <a:path w="6396777" h="6350">
                <a:moveTo>
                  <a:pt x="0" y="0"/>
                </a:moveTo>
                <a:lnTo>
                  <a:pt x="6275496" y="0"/>
                </a:lnTo>
                <a:cubicBezTo>
                  <a:pt x="6322484" y="-1905"/>
                  <a:pt x="6434241" y="9525"/>
                  <a:pt x="6396777" y="6350"/>
                </a:cubicBez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-27940" y="6866890"/>
            <a:ext cx="6396777" cy="6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64973" y="3180080"/>
            <a:ext cx="533590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知识维聚焦角色转换挑战、职场人际特点、终身学习途径；能力维强调应对角色冲突、建立职场关系、规划职业路径；素养维倡导积极主动、勇于担当、终身学习的职业精神。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22960" y="1553210"/>
            <a:ext cx="542480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32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知识、能力、素养三维目标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学习目标全景</a:t>
            </a:r>
            <a:endParaRPr lang="en-US" sz="1600" dirty="0"/>
          </a:p>
        </p:txBody>
      </p:sp>
      <p:pic>
        <p:nvPicPr>
          <p:cNvPr id="8" name="Image 1" descr="https://test-kimi-img.moonshot.cn/pub/slides/slides_tmpl/image/25-08-06-16:17:07-d29gv0sup1d2ae82kie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70" y="-16510"/>
            <a:ext cx="5485130" cy="6874510"/>
          </a:xfrm>
          <a:prstGeom prst="rect">
            <a:avLst/>
          </a:prstGeom>
        </p:spPr>
      </p:pic>
      <p:pic>
        <p:nvPicPr>
          <p:cNvPr id="9" name="Image 2" descr="https://test-kimi-img.moonshot.cn/pub/slides/slides_tmpl/image/25-08-06-16:17:06-d29gv0kup1d2ae82kicg.png">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6706870" y="-16510"/>
            <a:ext cx="5485130" cy="6889750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1-d29gv1sup1d2ae82kij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rot="5400000">
            <a:off x="7910195" y="-119380"/>
            <a:ext cx="7129145" cy="6858000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25" y="2813050"/>
            <a:ext cx="5943600" cy="8890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17500" cy="94043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3390" y="-16510"/>
            <a:ext cx="308610" cy="68738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情景导入：新人成长实录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1807845"/>
            <a:ext cx="5991225" cy="40513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106805" y="3370580"/>
            <a:ext cx="52158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文秘专业小陈入职园林绿化公司，面临接待、文稿撰写、电话记录、跨部门协调等多重挑战。</a:t>
            </a:r>
            <a:endParaRPr lang="en-US" sz="1600" dirty="0"/>
          </a:p>
        </p:txBody>
      </p:sp>
      <p:pic>
        <p:nvPicPr>
          <p:cNvPr id="5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045" y="635"/>
            <a:ext cx="4719320" cy="6857365"/>
          </a:xfrm>
          <a:prstGeom prst="rect">
            <a:avLst/>
          </a:prstGeom>
        </p:spPr>
      </p:pic>
      <p:pic>
        <p:nvPicPr>
          <p:cNvPr id="6" name="Image 3" descr="https://test-kimi-img.moonshot.cn/pub/slides/slides_tmpl/image/25-08-06-16:17:12-d29gv24up1d2ae82kin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2045" y="1156335"/>
            <a:ext cx="4724400" cy="92075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1097598" y="1985328"/>
            <a:ext cx="5216400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案例背景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7773670" y="2154555"/>
            <a:ext cx="342455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小陈的困境并非能力不足，而是角色意识、工作方法、沟通技巧的缺失，启示学生提前做好准备。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773670" y="1155700"/>
            <a:ext cx="34245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困境与启示</a:t>
            </a:r>
            <a:endParaRPr lang="en-US" sz="1600" dirty="0"/>
          </a:p>
        </p:txBody>
      </p:sp>
      <p:sp>
        <p:nvSpPr>
          <p:cNvPr id="10" name="Shape 4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5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6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7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8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9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7" name="Text 11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Shape 12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9" name="Text 13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案例：小陈的职场前三日</a:t>
            </a:r>
            <a:endParaRPr lang="en-US" sz="1600" dirty="0"/>
          </a:p>
        </p:txBody>
      </p:sp>
      <p:pic>
        <p:nvPicPr>
          <p:cNvPr id="20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188085" y="2863850"/>
            <a:ext cx="5283200" cy="79375"/>
          </a:xfrm>
          <a:prstGeom prst="rect">
            <a:avLst/>
          </a:prstGeom>
        </p:spPr>
      </p:pic>
      <p:pic>
        <p:nvPicPr>
          <p:cNvPr id="2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2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  <p:pic>
        <p:nvPicPr>
          <p:cNvPr id="23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360" y="1390015"/>
            <a:ext cx="179705" cy="179705"/>
          </a:xfrm>
          <a:prstGeom prst="rect">
            <a:avLst/>
          </a:prstGeom>
        </p:spPr>
      </p:pic>
      <p:pic>
        <p:nvPicPr>
          <p:cNvPr id="24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2060" y="1390015"/>
            <a:ext cx="179705" cy="179705"/>
          </a:xfrm>
          <a:prstGeom prst="rect">
            <a:avLst/>
          </a:prstGeom>
        </p:spPr>
      </p:pic>
      <p:pic>
        <p:nvPicPr>
          <p:cNvPr id="25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5760" y="1390015"/>
            <a:ext cx="179705" cy="179705"/>
          </a:xfrm>
          <a:prstGeom prst="rect">
            <a:avLst/>
          </a:prstGeom>
        </p:spPr>
      </p:pic>
      <p:pic>
        <p:nvPicPr>
          <p:cNvPr id="26" name="Image 1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16990"/>
            <a:ext cx="12192000" cy="231394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6355"/>
            <a:ext cx="317500" cy="231394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99160" y="2262505"/>
            <a:ext cx="10320655" cy="355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作为即将步入职场的学生，应如何提前增强适应能力？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899160" y="1675130"/>
            <a:ext cx="103016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思考题一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734060" y="4355465"/>
            <a:ext cx="326453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面对多项任务同时积压，应如何高效解决问题？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734060" y="3775710"/>
            <a:ext cx="32651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思考题二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4417060" y="4355465"/>
            <a:ext cx="3264535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从心态、方法、资源、时间四维度提出预案，如提前了解业务、建立任务清单、主动请教、使用四象限法排序。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4417060" y="3775710"/>
            <a:ext cx="32651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讨论维度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8100060" y="4355465"/>
            <a:ext cx="3264535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教师归纳共性策略，为后续系统学习角色转换、人际处理、学习规划埋下伏笔。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8100060" y="3775710"/>
            <a:ext cx="32651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教师归纳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讨论：如何增强职场适应力</a:t>
            </a:r>
            <a:endParaRPr lang="en-US" sz="1600" dirty="0"/>
          </a:p>
        </p:txBody>
      </p:sp>
      <p:pic>
        <p:nvPicPr>
          <p:cNvPr id="13" name="Image 2" descr="https://test-kimi-img.moonshot.cn/pub/slides/slides_tmpl/image/25-08-06-16:17:12-d29gv24up1d2ae82kivg.png">    </p:cNvPr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4170045" y="3880485"/>
            <a:ext cx="76200" cy="2557780"/>
          </a:xfrm>
          <a:prstGeom prst="rect">
            <a:avLst/>
          </a:prstGeom>
        </p:spPr>
      </p:pic>
      <p:pic>
        <p:nvPicPr>
          <p:cNvPr id="14" name="Image 3" descr="https://test-kimi-img.moonshot.cn/pub/slides/slides_tmpl/image/25-08-06-16:17:12-d29gv24up1d2ae82kiv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7852410" y="3880485"/>
            <a:ext cx="76200" cy="2557780"/>
          </a:xfrm>
          <a:prstGeom prst="rect">
            <a:avLst/>
          </a:prstGeom>
        </p:spPr>
      </p:pic>
      <p:pic>
        <p:nvPicPr>
          <p:cNvPr id="15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rot="5400000">
            <a:off x="11033760" y="2059305"/>
            <a:ext cx="1542415" cy="773430"/>
          </a:xfrm>
          <a:prstGeom prst="rect">
            <a:avLst/>
          </a:prstGeom>
        </p:spPr>
      </p:pic>
      <p:pic>
        <p:nvPicPr>
          <p:cNvPr id="16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720" y="795020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从学生到职业人的角色转换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CC0"/>
      </a:accent1>
      <a:accent2>
        <a:srgbClr val="00B0F0"/>
      </a:accent2>
      <a:accent3>
        <a:srgbClr val="1D3EB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项目12 职业适应——角色转换与持续发展</dc:title>
  <dc:subject>项目12 职业适应——角色转换与持续发展</dc:subject>
  <dc:creator>Kimi</dc:creator>
  <cp:lastModifiedBy>Kimi</cp:lastModifiedBy>
  <cp:revision>1</cp:revision>
  <dcterms:created xsi:type="dcterms:W3CDTF">2025-09-05T05:49:51Z</dcterms:created>
  <dcterms:modified xsi:type="dcterms:W3CDTF">2025-09-05T05:49:51Z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{"Label":"项目12 职业适应——角色转换与持续发展","ContentProducer":"001191110108MACG2KBH8F10000","ProduceID":"d2t7hr93om1tv3fek8lg","ReservedCode1":"","ContentPropagator":"001191110108MACG2KBH8F20000","PropagateID":"d2t7hr93om1tv3fek8lg","ReservedCode2":""}</vt:lpwstr>
  </property>
</Properties>
</file>